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handoutMasterIdLst>
    <p:handoutMasterId r:id="rId32"/>
  </p:handoutMasterIdLst>
  <p:sldIdLst>
    <p:sldId id="263" r:id="rId2"/>
    <p:sldId id="525" r:id="rId3"/>
    <p:sldId id="551" r:id="rId4"/>
    <p:sldId id="526" r:id="rId5"/>
    <p:sldId id="552" r:id="rId6"/>
    <p:sldId id="553" r:id="rId7"/>
    <p:sldId id="554" r:id="rId8"/>
    <p:sldId id="529" r:id="rId9"/>
    <p:sldId id="530" r:id="rId10"/>
    <p:sldId id="531" r:id="rId11"/>
    <p:sldId id="532" r:id="rId12"/>
    <p:sldId id="533" r:id="rId13"/>
    <p:sldId id="534" r:id="rId14"/>
    <p:sldId id="535" r:id="rId15"/>
    <p:sldId id="536" r:id="rId16"/>
    <p:sldId id="537" r:id="rId17"/>
    <p:sldId id="538" r:id="rId18"/>
    <p:sldId id="539" r:id="rId19"/>
    <p:sldId id="540" r:id="rId20"/>
    <p:sldId id="541" r:id="rId21"/>
    <p:sldId id="542" r:id="rId22"/>
    <p:sldId id="543" r:id="rId23"/>
    <p:sldId id="544" r:id="rId24"/>
    <p:sldId id="545" r:id="rId25"/>
    <p:sldId id="546" r:id="rId26"/>
    <p:sldId id="547" r:id="rId27"/>
    <p:sldId id="548" r:id="rId28"/>
    <p:sldId id="549" r:id="rId29"/>
    <p:sldId id="46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98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A21833-9784-4CC3-9EA5-125FF9A4951A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81A6A202-6773-4FD2-80C8-622F0833E5B9}">
      <dgm:prSet phldrT="[Text]"/>
      <dgm:spPr/>
      <dgm:t>
        <a:bodyPr/>
        <a:lstStyle/>
        <a:p>
          <a:r>
            <a:rPr lang="en-US" dirty="0" smtClean="0"/>
            <a:t>Personality</a:t>
          </a:r>
          <a:endParaRPr lang="th-TH" dirty="0"/>
        </a:p>
      </dgm:t>
    </dgm:pt>
    <dgm:pt modelId="{F6E6F405-03E1-49FE-9FFF-B1B4FE66AFC0}" type="parTrans" cxnId="{A8C0A1CA-1F2A-4ADD-BCD9-19D8FEF09817}">
      <dgm:prSet/>
      <dgm:spPr/>
      <dgm:t>
        <a:bodyPr/>
        <a:lstStyle/>
        <a:p>
          <a:endParaRPr lang="th-TH"/>
        </a:p>
      </dgm:t>
    </dgm:pt>
    <dgm:pt modelId="{8AFFD2CC-F78B-497F-9DE8-6374986706DF}" type="sibTrans" cxnId="{A8C0A1CA-1F2A-4ADD-BCD9-19D8FEF09817}">
      <dgm:prSet/>
      <dgm:spPr/>
      <dgm:t>
        <a:bodyPr/>
        <a:lstStyle/>
        <a:p>
          <a:endParaRPr lang="th-TH"/>
        </a:p>
      </dgm:t>
    </dgm:pt>
    <dgm:pt modelId="{15184A18-B20A-4A0D-8DDE-748FFADCE101}">
      <dgm:prSet phldrT="[Text]"/>
      <dgm:spPr/>
      <dgm:t>
        <a:bodyPr/>
        <a:lstStyle/>
        <a:p>
          <a:r>
            <a:rPr lang="en-US" dirty="0" smtClean="0"/>
            <a:t>Psychoanalytic Approach</a:t>
          </a:r>
          <a:endParaRPr lang="th-TH" dirty="0"/>
        </a:p>
      </dgm:t>
    </dgm:pt>
    <dgm:pt modelId="{5DF4208C-64BF-4ACF-AF33-C86A362E4BA5}" type="parTrans" cxnId="{198694C4-5E66-4E5F-A13B-E0E98CA6136E}">
      <dgm:prSet/>
      <dgm:spPr/>
      <dgm:t>
        <a:bodyPr/>
        <a:lstStyle/>
        <a:p>
          <a:endParaRPr lang="th-TH"/>
        </a:p>
      </dgm:t>
    </dgm:pt>
    <dgm:pt modelId="{E726209F-9EF1-489B-BE10-D0CDD03FC202}" type="sibTrans" cxnId="{198694C4-5E66-4E5F-A13B-E0E98CA6136E}">
      <dgm:prSet/>
      <dgm:spPr/>
      <dgm:t>
        <a:bodyPr/>
        <a:lstStyle/>
        <a:p>
          <a:endParaRPr lang="th-TH"/>
        </a:p>
      </dgm:t>
    </dgm:pt>
    <dgm:pt modelId="{D2B1DB1B-CC89-4BDD-8B87-33958D1D50C1}">
      <dgm:prSet phldrT="[Text]"/>
      <dgm:spPr/>
      <dgm:t>
        <a:bodyPr/>
        <a:lstStyle/>
        <a:p>
          <a:r>
            <a:rPr lang="en-US" dirty="0" smtClean="0"/>
            <a:t>Typology</a:t>
          </a:r>
          <a:endParaRPr lang="th-TH" dirty="0"/>
        </a:p>
      </dgm:t>
    </dgm:pt>
    <dgm:pt modelId="{0E706010-45E2-42C0-99D6-34A7B00CCF74}" type="parTrans" cxnId="{E76956C0-10EB-4DA3-8818-5AE96AE61F7E}">
      <dgm:prSet/>
      <dgm:spPr/>
      <dgm:t>
        <a:bodyPr/>
        <a:lstStyle/>
        <a:p>
          <a:endParaRPr lang="th-TH"/>
        </a:p>
      </dgm:t>
    </dgm:pt>
    <dgm:pt modelId="{41E827F0-9685-4C89-8BA4-897176D542BA}" type="sibTrans" cxnId="{E76956C0-10EB-4DA3-8818-5AE96AE61F7E}">
      <dgm:prSet/>
      <dgm:spPr/>
      <dgm:t>
        <a:bodyPr/>
        <a:lstStyle/>
        <a:p>
          <a:endParaRPr lang="th-TH"/>
        </a:p>
      </dgm:t>
    </dgm:pt>
    <dgm:pt modelId="{60A146FB-7996-4F7E-93DB-4E887356FA9E}">
      <dgm:prSet phldrT="[Text]"/>
      <dgm:spPr/>
      <dgm:t>
        <a:bodyPr/>
        <a:lstStyle/>
        <a:p>
          <a:r>
            <a:rPr lang="en-US" dirty="0" smtClean="0"/>
            <a:t>Trait</a:t>
          </a:r>
          <a:endParaRPr lang="th-TH" dirty="0"/>
        </a:p>
      </dgm:t>
    </dgm:pt>
    <dgm:pt modelId="{AFB4DCFB-6F43-4C2B-8710-BB1A3A3F3F8E}" type="parTrans" cxnId="{B0A2AAEA-83D9-411E-B174-FC51BD79DA41}">
      <dgm:prSet/>
      <dgm:spPr/>
      <dgm:t>
        <a:bodyPr/>
        <a:lstStyle/>
        <a:p>
          <a:endParaRPr lang="th-TH"/>
        </a:p>
      </dgm:t>
    </dgm:pt>
    <dgm:pt modelId="{7A52CDF1-E08E-45C3-8C06-043A5F93E5B0}" type="sibTrans" cxnId="{B0A2AAEA-83D9-411E-B174-FC51BD79DA41}">
      <dgm:prSet/>
      <dgm:spPr/>
      <dgm:t>
        <a:bodyPr/>
        <a:lstStyle/>
        <a:p>
          <a:endParaRPr lang="th-TH"/>
        </a:p>
      </dgm:t>
    </dgm:pt>
    <dgm:pt modelId="{D8FF92EB-B6CD-48A5-872B-863DF1B4D684}">
      <dgm:prSet phldrT="[Text]"/>
      <dgm:spPr/>
      <dgm:t>
        <a:bodyPr/>
        <a:lstStyle/>
        <a:p>
          <a:r>
            <a:rPr lang="en-US" dirty="0" smtClean="0"/>
            <a:t>Psychographics</a:t>
          </a:r>
          <a:endParaRPr lang="th-TH" dirty="0"/>
        </a:p>
      </dgm:t>
    </dgm:pt>
    <dgm:pt modelId="{D8AB1FD4-00A1-4C6F-8C49-328FF454C21A}" type="parTrans" cxnId="{13463635-645D-4182-9894-D26ECEC13F0F}">
      <dgm:prSet/>
      <dgm:spPr/>
      <dgm:t>
        <a:bodyPr/>
        <a:lstStyle/>
        <a:p>
          <a:endParaRPr lang="th-TH"/>
        </a:p>
      </dgm:t>
    </dgm:pt>
    <dgm:pt modelId="{5794B4C5-1842-44BE-8F14-6FDEB5B62DBD}" type="sibTrans" cxnId="{13463635-645D-4182-9894-D26ECEC13F0F}">
      <dgm:prSet/>
      <dgm:spPr/>
      <dgm:t>
        <a:bodyPr/>
        <a:lstStyle/>
        <a:p>
          <a:endParaRPr lang="th-TH"/>
        </a:p>
      </dgm:t>
    </dgm:pt>
    <dgm:pt modelId="{5A266219-6F63-43B9-A843-B177BBC6039C}" type="pres">
      <dgm:prSet presAssocID="{90A21833-9784-4CC3-9EA5-125FF9A4951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h-TH"/>
        </a:p>
      </dgm:t>
    </dgm:pt>
    <dgm:pt modelId="{C02CB922-B765-4E41-A621-0550E2B44236}" type="pres">
      <dgm:prSet presAssocID="{81A6A202-6773-4FD2-80C8-622F0833E5B9}" presName="root" presStyleCnt="0"/>
      <dgm:spPr/>
    </dgm:pt>
    <dgm:pt modelId="{59DD556E-A43C-4D9E-A085-BE3F1D21370A}" type="pres">
      <dgm:prSet presAssocID="{81A6A202-6773-4FD2-80C8-622F0833E5B9}" presName="rootComposite" presStyleCnt="0"/>
      <dgm:spPr/>
    </dgm:pt>
    <dgm:pt modelId="{9430B7B2-A1AC-4071-BA51-00FD012873E9}" type="pres">
      <dgm:prSet presAssocID="{81A6A202-6773-4FD2-80C8-622F0833E5B9}" presName="rootText" presStyleLbl="node1" presStyleIdx="0" presStyleCnt="1" custLinFactNeighborX="-26183" custLinFactNeighborY="-73"/>
      <dgm:spPr/>
      <dgm:t>
        <a:bodyPr/>
        <a:lstStyle/>
        <a:p>
          <a:endParaRPr lang="th-TH"/>
        </a:p>
      </dgm:t>
    </dgm:pt>
    <dgm:pt modelId="{32AD0B9E-1359-4C2A-A7F5-8E58170EF9EE}" type="pres">
      <dgm:prSet presAssocID="{81A6A202-6773-4FD2-80C8-622F0833E5B9}" presName="rootConnector" presStyleLbl="node1" presStyleIdx="0" presStyleCnt="1"/>
      <dgm:spPr/>
      <dgm:t>
        <a:bodyPr/>
        <a:lstStyle/>
        <a:p>
          <a:endParaRPr lang="th-TH"/>
        </a:p>
      </dgm:t>
    </dgm:pt>
    <dgm:pt modelId="{60E65AAE-EBB7-4007-9B06-462AF93DA722}" type="pres">
      <dgm:prSet presAssocID="{81A6A202-6773-4FD2-80C8-622F0833E5B9}" presName="childShape" presStyleCnt="0"/>
      <dgm:spPr/>
    </dgm:pt>
    <dgm:pt modelId="{B6D8411C-0835-4E74-B126-48EBD21CBDD1}" type="pres">
      <dgm:prSet presAssocID="{5DF4208C-64BF-4ACF-AF33-C86A362E4BA5}" presName="Name13" presStyleLbl="parChTrans1D2" presStyleIdx="0" presStyleCnt="4"/>
      <dgm:spPr/>
      <dgm:t>
        <a:bodyPr/>
        <a:lstStyle/>
        <a:p>
          <a:endParaRPr lang="th-TH"/>
        </a:p>
      </dgm:t>
    </dgm:pt>
    <dgm:pt modelId="{45B38DD1-0BC0-41EF-900F-5BE6AF3D8A14}" type="pres">
      <dgm:prSet presAssocID="{15184A18-B20A-4A0D-8DDE-748FFADCE101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80AB3C9-4451-435A-8024-D88092D3F30F}" type="pres">
      <dgm:prSet presAssocID="{0E706010-45E2-42C0-99D6-34A7B00CCF74}" presName="Name13" presStyleLbl="parChTrans1D2" presStyleIdx="1" presStyleCnt="4"/>
      <dgm:spPr/>
      <dgm:t>
        <a:bodyPr/>
        <a:lstStyle/>
        <a:p>
          <a:endParaRPr lang="th-TH"/>
        </a:p>
      </dgm:t>
    </dgm:pt>
    <dgm:pt modelId="{C03FEB19-D764-4211-AEB3-729438BC8E71}" type="pres">
      <dgm:prSet presAssocID="{D2B1DB1B-CC89-4BDD-8B87-33958D1D50C1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35550FE-FB1A-42BC-9D43-3C1716BA9BFD}" type="pres">
      <dgm:prSet presAssocID="{AFB4DCFB-6F43-4C2B-8710-BB1A3A3F3F8E}" presName="Name13" presStyleLbl="parChTrans1D2" presStyleIdx="2" presStyleCnt="4"/>
      <dgm:spPr/>
      <dgm:t>
        <a:bodyPr/>
        <a:lstStyle/>
        <a:p>
          <a:endParaRPr lang="th-TH"/>
        </a:p>
      </dgm:t>
    </dgm:pt>
    <dgm:pt modelId="{ACCEB9DA-EE57-4F5A-A679-A5D937144A24}" type="pres">
      <dgm:prSet presAssocID="{60A146FB-7996-4F7E-93DB-4E887356FA9E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4777748-3889-4484-8C5E-043938E8F440}" type="pres">
      <dgm:prSet presAssocID="{D8AB1FD4-00A1-4C6F-8C49-328FF454C21A}" presName="Name13" presStyleLbl="parChTrans1D2" presStyleIdx="3" presStyleCnt="4"/>
      <dgm:spPr/>
      <dgm:t>
        <a:bodyPr/>
        <a:lstStyle/>
        <a:p>
          <a:endParaRPr lang="th-TH"/>
        </a:p>
      </dgm:t>
    </dgm:pt>
    <dgm:pt modelId="{C279747A-3F1D-4360-9465-23000C5D4021}" type="pres">
      <dgm:prSet presAssocID="{D8FF92EB-B6CD-48A5-872B-863DF1B4D684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A8C0A1CA-1F2A-4ADD-BCD9-19D8FEF09817}" srcId="{90A21833-9784-4CC3-9EA5-125FF9A4951A}" destId="{81A6A202-6773-4FD2-80C8-622F0833E5B9}" srcOrd="0" destOrd="0" parTransId="{F6E6F405-03E1-49FE-9FFF-B1B4FE66AFC0}" sibTransId="{8AFFD2CC-F78B-497F-9DE8-6374986706DF}"/>
    <dgm:cxn modelId="{A031B0FD-23EA-47B5-BAD3-28D69AB2C5D3}" type="presOf" srcId="{AFB4DCFB-6F43-4C2B-8710-BB1A3A3F3F8E}" destId="{135550FE-FB1A-42BC-9D43-3C1716BA9BFD}" srcOrd="0" destOrd="0" presId="urn:microsoft.com/office/officeart/2005/8/layout/hierarchy3"/>
    <dgm:cxn modelId="{817CA716-81BA-426C-B02D-4E66A0223A26}" type="presOf" srcId="{5DF4208C-64BF-4ACF-AF33-C86A362E4BA5}" destId="{B6D8411C-0835-4E74-B126-48EBD21CBDD1}" srcOrd="0" destOrd="0" presId="urn:microsoft.com/office/officeart/2005/8/layout/hierarchy3"/>
    <dgm:cxn modelId="{AF11E917-DBEA-490B-8D6A-0D9B34E7B7B1}" type="presOf" srcId="{15184A18-B20A-4A0D-8DDE-748FFADCE101}" destId="{45B38DD1-0BC0-41EF-900F-5BE6AF3D8A14}" srcOrd="0" destOrd="0" presId="urn:microsoft.com/office/officeart/2005/8/layout/hierarchy3"/>
    <dgm:cxn modelId="{BAA05B0B-A716-4992-A278-BFC9BB696386}" type="presOf" srcId="{D2B1DB1B-CC89-4BDD-8B87-33958D1D50C1}" destId="{C03FEB19-D764-4211-AEB3-729438BC8E71}" srcOrd="0" destOrd="0" presId="urn:microsoft.com/office/officeart/2005/8/layout/hierarchy3"/>
    <dgm:cxn modelId="{CC6635CE-DCB2-4C1C-8504-9CB2B5F53DF8}" type="presOf" srcId="{D8FF92EB-B6CD-48A5-872B-863DF1B4D684}" destId="{C279747A-3F1D-4360-9465-23000C5D4021}" srcOrd="0" destOrd="0" presId="urn:microsoft.com/office/officeart/2005/8/layout/hierarchy3"/>
    <dgm:cxn modelId="{198694C4-5E66-4E5F-A13B-E0E98CA6136E}" srcId="{81A6A202-6773-4FD2-80C8-622F0833E5B9}" destId="{15184A18-B20A-4A0D-8DDE-748FFADCE101}" srcOrd="0" destOrd="0" parTransId="{5DF4208C-64BF-4ACF-AF33-C86A362E4BA5}" sibTransId="{E726209F-9EF1-489B-BE10-D0CDD03FC202}"/>
    <dgm:cxn modelId="{DB0E2123-5E19-4377-9C59-3D2F4BEEEFF2}" type="presOf" srcId="{90A21833-9784-4CC3-9EA5-125FF9A4951A}" destId="{5A266219-6F63-43B9-A843-B177BBC6039C}" srcOrd="0" destOrd="0" presId="urn:microsoft.com/office/officeart/2005/8/layout/hierarchy3"/>
    <dgm:cxn modelId="{87C16751-3DC1-414F-8A19-2A3A2D10A1A0}" type="presOf" srcId="{60A146FB-7996-4F7E-93DB-4E887356FA9E}" destId="{ACCEB9DA-EE57-4F5A-A679-A5D937144A24}" srcOrd="0" destOrd="0" presId="urn:microsoft.com/office/officeart/2005/8/layout/hierarchy3"/>
    <dgm:cxn modelId="{2CEFB50C-E083-4534-AF42-503A54A9069B}" type="presOf" srcId="{81A6A202-6773-4FD2-80C8-622F0833E5B9}" destId="{9430B7B2-A1AC-4071-BA51-00FD012873E9}" srcOrd="0" destOrd="0" presId="urn:microsoft.com/office/officeart/2005/8/layout/hierarchy3"/>
    <dgm:cxn modelId="{13463635-645D-4182-9894-D26ECEC13F0F}" srcId="{81A6A202-6773-4FD2-80C8-622F0833E5B9}" destId="{D8FF92EB-B6CD-48A5-872B-863DF1B4D684}" srcOrd="3" destOrd="0" parTransId="{D8AB1FD4-00A1-4C6F-8C49-328FF454C21A}" sibTransId="{5794B4C5-1842-44BE-8F14-6FDEB5B62DBD}"/>
    <dgm:cxn modelId="{F0C85C47-746E-4ECA-8194-C0F016B78197}" type="presOf" srcId="{0E706010-45E2-42C0-99D6-34A7B00CCF74}" destId="{880AB3C9-4451-435A-8024-D88092D3F30F}" srcOrd="0" destOrd="0" presId="urn:microsoft.com/office/officeart/2005/8/layout/hierarchy3"/>
    <dgm:cxn modelId="{5045AE24-42E4-45AF-BFEE-1A9398BACFF2}" type="presOf" srcId="{D8AB1FD4-00A1-4C6F-8C49-328FF454C21A}" destId="{34777748-3889-4484-8C5E-043938E8F440}" srcOrd="0" destOrd="0" presId="urn:microsoft.com/office/officeart/2005/8/layout/hierarchy3"/>
    <dgm:cxn modelId="{E76956C0-10EB-4DA3-8818-5AE96AE61F7E}" srcId="{81A6A202-6773-4FD2-80C8-622F0833E5B9}" destId="{D2B1DB1B-CC89-4BDD-8B87-33958D1D50C1}" srcOrd="1" destOrd="0" parTransId="{0E706010-45E2-42C0-99D6-34A7B00CCF74}" sibTransId="{41E827F0-9685-4C89-8BA4-897176D542BA}"/>
    <dgm:cxn modelId="{31FD7B47-E445-438A-9DA2-B3CB9F7AA11D}" type="presOf" srcId="{81A6A202-6773-4FD2-80C8-622F0833E5B9}" destId="{32AD0B9E-1359-4C2A-A7F5-8E58170EF9EE}" srcOrd="1" destOrd="0" presId="urn:microsoft.com/office/officeart/2005/8/layout/hierarchy3"/>
    <dgm:cxn modelId="{B0A2AAEA-83D9-411E-B174-FC51BD79DA41}" srcId="{81A6A202-6773-4FD2-80C8-622F0833E5B9}" destId="{60A146FB-7996-4F7E-93DB-4E887356FA9E}" srcOrd="2" destOrd="0" parTransId="{AFB4DCFB-6F43-4C2B-8710-BB1A3A3F3F8E}" sibTransId="{7A52CDF1-E08E-45C3-8C06-043A5F93E5B0}"/>
    <dgm:cxn modelId="{A2979FCE-F53D-4403-80DD-58C5B5F427E5}" type="presParOf" srcId="{5A266219-6F63-43B9-A843-B177BBC6039C}" destId="{C02CB922-B765-4E41-A621-0550E2B44236}" srcOrd="0" destOrd="0" presId="urn:microsoft.com/office/officeart/2005/8/layout/hierarchy3"/>
    <dgm:cxn modelId="{912C418D-F38F-4A65-8C34-D288EAF7FA85}" type="presParOf" srcId="{C02CB922-B765-4E41-A621-0550E2B44236}" destId="{59DD556E-A43C-4D9E-A085-BE3F1D21370A}" srcOrd="0" destOrd="0" presId="urn:microsoft.com/office/officeart/2005/8/layout/hierarchy3"/>
    <dgm:cxn modelId="{6FD1DEB1-1AA4-4E4A-ACF1-8AC1D26F25E4}" type="presParOf" srcId="{59DD556E-A43C-4D9E-A085-BE3F1D21370A}" destId="{9430B7B2-A1AC-4071-BA51-00FD012873E9}" srcOrd="0" destOrd="0" presId="urn:microsoft.com/office/officeart/2005/8/layout/hierarchy3"/>
    <dgm:cxn modelId="{4184FEB3-6DFE-46EE-9B26-A08090EA552E}" type="presParOf" srcId="{59DD556E-A43C-4D9E-A085-BE3F1D21370A}" destId="{32AD0B9E-1359-4C2A-A7F5-8E58170EF9EE}" srcOrd="1" destOrd="0" presId="urn:microsoft.com/office/officeart/2005/8/layout/hierarchy3"/>
    <dgm:cxn modelId="{4FC0D24E-0E0E-4B5F-8959-71714CC0266A}" type="presParOf" srcId="{C02CB922-B765-4E41-A621-0550E2B44236}" destId="{60E65AAE-EBB7-4007-9B06-462AF93DA722}" srcOrd="1" destOrd="0" presId="urn:microsoft.com/office/officeart/2005/8/layout/hierarchy3"/>
    <dgm:cxn modelId="{F0EA6AB6-AA62-47E3-8E66-E0F954ACA088}" type="presParOf" srcId="{60E65AAE-EBB7-4007-9B06-462AF93DA722}" destId="{B6D8411C-0835-4E74-B126-48EBD21CBDD1}" srcOrd="0" destOrd="0" presId="urn:microsoft.com/office/officeart/2005/8/layout/hierarchy3"/>
    <dgm:cxn modelId="{DAAD7B90-A329-40E5-AE39-363925787944}" type="presParOf" srcId="{60E65AAE-EBB7-4007-9B06-462AF93DA722}" destId="{45B38DD1-0BC0-41EF-900F-5BE6AF3D8A14}" srcOrd="1" destOrd="0" presId="urn:microsoft.com/office/officeart/2005/8/layout/hierarchy3"/>
    <dgm:cxn modelId="{A11AB67C-1340-4E94-9517-5BA9520E264B}" type="presParOf" srcId="{60E65AAE-EBB7-4007-9B06-462AF93DA722}" destId="{880AB3C9-4451-435A-8024-D88092D3F30F}" srcOrd="2" destOrd="0" presId="urn:microsoft.com/office/officeart/2005/8/layout/hierarchy3"/>
    <dgm:cxn modelId="{9E187045-42F4-44AE-A834-C908269E69FA}" type="presParOf" srcId="{60E65AAE-EBB7-4007-9B06-462AF93DA722}" destId="{C03FEB19-D764-4211-AEB3-729438BC8E71}" srcOrd="3" destOrd="0" presId="urn:microsoft.com/office/officeart/2005/8/layout/hierarchy3"/>
    <dgm:cxn modelId="{B6E9B808-BF76-4B6F-B034-B16280DB5BAB}" type="presParOf" srcId="{60E65AAE-EBB7-4007-9B06-462AF93DA722}" destId="{135550FE-FB1A-42BC-9D43-3C1716BA9BFD}" srcOrd="4" destOrd="0" presId="urn:microsoft.com/office/officeart/2005/8/layout/hierarchy3"/>
    <dgm:cxn modelId="{95A13B29-E615-4D25-AFD0-C258D73264DD}" type="presParOf" srcId="{60E65AAE-EBB7-4007-9B06-462AF93DA722}" destId="{ACCEB9DA-EE57-4F5A-A679-A5D937144A24}" srcOrd="5" destOrd="0" presId="urn:microsoft.com/office/officeart/2005/8/layout/hierarchy3"/>
    <dgm:cxn modelId="{4C3C0ECE-BD2D-4E60-AC2F-15FBA89C0232}" type="presParOf" srcId="{60E65AAE-EBB7-4007-9B06-462AF93DA722}" destId="{34777748-3889-4484-8C5E-043938E8F440}" srcOrd="6" destOrd="0" presId="urn:microsoft.com/office/officeart/2005/8/layout/hierarchy3"/>
    <dgm:cxn modelId="{B4AA3D42-FF31-4A7B-A1EB-A94E89B25772}" type="presParOf" srcId="{60E65AAE-EBB7-4007-9B06-462AF93DA722}" destId="{C279747A-3F1D-4360-9465-23000C5D402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04C0C1-5060-4E12-A4C2-FCCA67D0760C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3DAB0174-867F-4CA4-8AFC-9C5AABE3B914}">
      <dgm:prSet phldrT="[Text]"/>
      <dgm:spPr/>
      <dgm:t>
        <a:bodyPr/>
        <a:lstStyle/>
        <a:p>
          <a:r>
            <a:rPr lang="en-US" dirty="0" smtClean="0"/>
            <a:t>Ego</a:t>
          </a:r>
          <a:endParaRPr lang="th-TH" dirty="0"/>
        </a:p>
      </dgm:t>
    </dgm:pt>
    <dgm:pt modelId="{9CC3808C-B8FD-42AF-9AFA-9FEB674A4B51}" type="parTrans" cxnId="{AC56E31A-2F69-4CD3-BCDC-825D353A5495}">
      <dgm:prSet/>
      <dgm:spPr/>
      <dgm:t>
        <a:bodyPr/>
        <a:lstStyle/>
        <a:p>
          <a:endParaRPr lang="th-TH"/>
        </a:p>
      </dgm:t>
    </dgm:pt>
    <dgm:pt modelId="{23B4949C-2094-43F0-9FAB-CEC7C78F92F3}" type="sibTrans" cxnId="{AC56E31A-2F69-4CD3-BCDC-825D353A5495}">
      <dgm:prSet/>
      <dgm:spPr/>
      <dgm:t>
        <a:bodyPr/>
        <a:lstStyle/>
        <a:p>
          <a:endParaRPr lang="th-TH"/>
        </a:p>
      </dgm:t>
    </dgm:pt>
    <dgm:pt modelId="{47E0D345-9F27-4820-A627-D8EEF74E2C9F}">
      <dgm:prSet phldrT="[Text]"/>
      <dgm:spPr/>
      <dgm:t>
        <a:bodyPr/>
        <a:lstStyle/>
        <a:p>
          <a:r>
            <a:rPr lang="en-US" dirty="0" smtClean="0"/>
            <a:t>Superego</a:t>
          </a:r>
          <a:endParaRPr lang="th-TH" dirty="0"/>
        </a:p>
      </dgm:t>
    </dgm:pt>
    <dgm:pt modelId="{5E180189-1FDE-4F8E-8068-6FE1C496D64A}" type="parTrans" cxnId="{991BA21A-12BD-446C-BC3E-23E09D16A232}">
      <dgm:prSet/>
      <dgm:spPr/>
      <dgm:t>
        <a:bodyPr/>
        <a:lstStyle/>
        <a:p>
          <a:endParaRPr lang="th-TH"/>
        </a:p>
      </dgm:t>
    </dgm:pt>
    <dgm:pt modelId="{C89FBD33-3D44-43FA-83A0-6F7D15ADACA3}" type="sibTrans" cxnId="{991BA21A-12BD-446C-BC3E-23E09D16A232}">
      <dgm:prSet/>
      <dgm:spPr/>
      <dgm:t>
        <a:bodyPr/>
        <a:lstStyle/>
        <a:p>
          <a:endParaRPr lang="th-TH"/>
        </a:p>
      </dgm:t>
    </dgm:pt>
    <dgm:pt modelId="{9711936F-2992-42A7-922E-9FE87ECAEEF3}">
      <dgm:prSet phldrT="[Text]"/>
      <dgm:spPr/>
      <dgm:t>
        <a:bodyPr/>
        <a:lstStyle/>
        <a:p>
          <a:r>
            <a:rPr lang="en-US" dirty="0" smtClean="0"/>
            <a:t>Id</a:t>
          </a:r>
          <a:endParaRPr lang="th-TH" dirty="0"/>
        </a:p>
      </dgm:t>
    </dgm:pt>
    <dgm:pt modelId="{E52E299A-5516-4CBB-94BE-AEAC620BDB34}" type="parTrans" cxnId="{8B04272A-DB83-4523-AF42-17908F831800}">
      <dgm:prSet/>
      <dgm:spPr/>
      <dgm:t>
        <a:bodyPr/>
        <a:lstStyle/>
        <a:p>
          <a:endParaRPr lang="th-TH"/>
        </a:p>
      </dgm:t>
    </dgm:pt>
    <dgm:pt modelId="{89018FDC-3125-4727-A0CB-491413D7A1E3}" type="sibTrans" cxnId="{8B04272A-DB83-4523-AF42-17908F831800}">
      <dgm:prSet/>
      <dgm:spPr/>
      <dgm:t>
        <a:bodyPr/>
        <a:lstStyle/>
        <a:p>
          <a:endParaRPr lang="th-TH"/>
        </a:p>
      </dgm:t>
    </dgm:pt>
    <dgm:pt modelId="{D1237DB8-3297-407F-BC36-2806FCD9B74C}" type="pres">
      <dgm:prSet presAssocID="{7504C0C1-5060-4E12-A4C2-FCCA67D0760C}" presName="compositeShape" presStyleCnt="0">
        <dgm:presLayoutVars>
          <dgm:chMax val="7"/>
          <dgm:dir/>
          <dgm:resizeHandles val="exact"/>
        </dgm:presLayoutVars>
      </dgm:prSet>
      <dgm:spPr/>
    </dgm:pt>
    <dgm:pt modelId="{D2A8C3D5-DBA6-4606-B1BB-D65FF08D2454}" type="pres">
      <dgm:prSet presAssocID="{3DAB0174-867F-4CA4-8AFC-9C5AABE3B914}" presName="circ1" presStyleLbl="vennNode1" presStyleIdx="0" presStyleCnt="3"/>
      <dgm:spPr/>
      <dgm:t>
        <a:bodyPr/>
        <a:lstStyle/>
        <a:p>
          <a:endParaRPr lang="th-TH"/>
        </a:p>
      </dgm:t>
    </dgm:pt>
    <dgm:pt modelId="{BA2D3965-3413-47E7-8963-1DC150F2E271}" type="pres">
      <dgm:prSet presAssocID="{3DAB0174-867F-4CA4-8AFC-9C5AABE3B91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AD0614D-834A-4F24-AAD7-E48E53DD8C8B}" type="pres">
      <dgm:prSet presAssocID="{47E0D345-9F27-4820-A627-D8EEF74E2C9F}" presName="circ2" presStyleLbl="vennNode1" presStyleIdx="1" presStyleCnt="3"/>
      <dgm:spPr/>
      <dgm:t>
        <a:bodyPr/>
        <a:lstStyle/>
        <a:p>
          <a:endParaRPr lang="th-TH"/>
        </a:p>
      </dgm:t>
    </dgm:pt>
    <dgm:pt modelId="{CFA2BC58-B60F-438E-AA40-769F50D21428}" type="pres">
      <dgm:prSet presAssocID="{47E0D345-9F27-4820-A627-D8EEF74E2C9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AD70DB5-2FF6-4EA3-B518-4E9ECD33CC83}" type="pres">
      <dgm:prSet presAssocID="{9711936F-2992-42A7-922E-9FE87ECAEEF3}" presName="circ3" presStyleLbl="vennNode1" presStyleIdx="2" presStyleCnt="3"/>
      <dgm:spPr/>
      <dgm:t>
        <a:bodyPr/>
        <a:lstStyle/>
        <a:p>
          <a:endParaRPr lang="th-TH"/>
        </a:p>
      </dgm:t>
    </dgm:pt>
    <dgm:pt modelId="{20BFA2DF-B56C-453F-9844-D3CAEB7F9215}" type="pres">
      <dgm:prSet presAssocID="{9711936F-2992-42A7-922E-9FE87ECAEEF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E545243B-6A74-47F5-9CD1-D9CD402074CC}" type="presOf" srcId="{7504C0C1-5060-4E12-A4C2-FCCA67D0760C}" destId="{D1237DB8-3297-407F-BC36-2806FCD9B74C}" srcOrd="0" destOrd="0" presId="urn:microsoft.com/office/officeart/2005/8/layout/venn1"/>
    <dgm:cxn modelId="{37A0EF5A-0417-4E8A-8160-A1185AD77723}" type="presOf" srcId="{9711936F-2992-42A7-922E-9FE87ECAEEF3}" destId="{20BFA2DF-B56C-453F-9844-D3CAEB7F9215}" srcOrd="1" destOrd="0" presId="urn:microsoft.com/office/officeart/2005/8/layout/venn1"/>
    <dgm:cxn modelId="{AC56E31A-2F69-4CD3-BCDC-825D353A5495}" srcId="{7504C0C1-5060-4E12-A4C2-FCCA67D0760C}" destId="{3DAB0174-867F-4CA4-8AFC-9C5AABE3B914}" srcOrd="0" destOrd="0" parTransId="{9CC3808C-B8FD-42AF-9AFA-9FEB674A4B51}" sibTransId="{23B4949C-2094-43F0-9FAB-CEC7C78F92F3}"/>
    <dgm:cxn modelId="{CB2B7B60-ACBE-4744-9EBB-8928C9A48FD2}" type="presOf" srcId="{3DAB0174-867F-4CA4-8AFC-9C5AABE3B914}" destId="{D2A8C3D5-DBA6-4606-B1BB-D65FF08D2454}" srcOrd="0" destOrd="0" presId="urn:microsoft.com/office/officeart/2005/8/layout/venn1"/>
    <dgm:cxn modelId="{991BA21A-12BD-446C-BC3E-23E09D16A232}" srcId="{7504C0C1-5060-4E12-A4C2-FCCA67D0760C}" destId="{47E0D345-9F27-4820-A627-D8EEF74E2C9F}" srcOrd="1" destOrd="0" parTransId="{5E180189-1FDE-4F8E-8068-6FE1C496D64A}" sibTransId="{C89FBD33-3D44-43FA-83A0-6F7D15ADACA3}"/>
    <dgm:cxn modelId="{85393D2F-D2A8-4A68-B33A-F96DCAF89C80}" type="presOf" srcId="{9711936F-2992-42A7-922E-9FE87ECAEEF3}" destId="{9AD70DB5-2FF6-4EA3-B518-4E9ECD33CC83}" srcOrd="0" destOrd="0" presId="urn:microsoft.com/office/officeart/2005/8/layout/venn1"/>
    <dgm:cxn modelId="{8B04272A-DB83-4523-AF42-17908F831800}" srcId="{7504C0C1-5060-4E12-A4C2-FCCA67D0760C}" destId="{9711936F-2992-42A7-922E-9FE87ECAEEF3}" srcOrd="2" destOrd="0" parTransId="{E52E299A-5516-4CBB-94BE-AEAC620BDB34}" sibTransId="{89018FDC-3125-4727-A0CB-491413D7A1E3}"/>
    <dgm:cxn modelId="{BD90A03B-3076-4F67-A884-C97D7044A3B8}" type="presOf" srcId="{47E0D345-9F27-4820-A627-D8EEF74E2C9F}" destId="{9AD0614D-834A-4F24-AAD7-E48E53DD8C8B}" srcOrd="0" destOrd="0" presId="urn:microsoft.com/office/officeart/2005/8/layout/venn1"/>
    <dgm:cxn modelId="{4920D036-6F18-4618-9BCB-D74E17A67D0E}" type="presOf" srcId="{47E0D345-9F27-4820-A627-D8EEF74E2C9F}" destId="{CFA2BC58-B60F-438E-AA40-769F50D21428}" srcOrd="1" destOrd="0" presId="urn:microsoft.com/office/officeart/2005/8/layout/venn1"/>
    <dgm:cxn modelId="{ECF9489E-9B0A-49BB-AF06-C0B7B6EE8B28}" type="presOf" srcId="{3DAB0174-867F-4CA4-8AFC-9C5AABE3B914}" destId="{BA2D3965-3413-47E7-8963-1DC150F2E271}" srcOrd="1" destOrd="0" presId="urn:microsoft.com/office/officeart/2005/8/layout/venn1"/>
    <dgm:cxn modelId="{432575FB-8CDB-49FD-BB76-798680150454}" type="presParOf" srcId="{D1237DB8-3297-407F-BC36-2806FCD9B74C}" destId="{D2A8C3D5-DBA6-4606-B1BB-D65FF08D2454}" srcOrd="0" destOrd="0" presId="urn:microsoft.com/office/officeart/2005/8/layout/venn1"/>
    <dgm:cxn modelId="{2A25A85A-827F-4986-89C5-0E6193F3C352}" type="presParOf" srcId="{D1237DB8-3297-407F-BC36-2806FCD9B74C}" destId="{BA2D3965-3413-47E7-8963-1DC150F2E271}" srcOrd="1" destOrd="0" presId="urn:microsoft.com/office/officeart/2005/8/layout/venn1"/>
    <dgm:cxn modelId="{310E2E5C-1A18-46E5-A3A8-AF15E36B182C}" type="presParOf" srcId="{D1237DB8-3297-407F-BC36-2806FCD9B74C}" destId="{9AD0614D-834A-4F24-AAD7-E48E53DD8C8B}" srcOrd="2" destOrd="0" presId="urn:microsoft.com/office/officeart/2005/8/layout/venn1"/>
    <dgm:cxn modelId="{6BD1A45F-D994-4A4D-AE25-325348AB8896}" type="presParOf" srcId="{D1237DB8-3297-407F-BC36-2806FCD9B74C}" destId="{CFA2BC58-B60F-438E-AA40-769F50D21428}" srcOrd="3" destOrd="0" presId="urn:microsoft.com/office/officeart/2005/8/layout/venn1"/>
    <dgm:cxn modelId="{30D02935-4018-4E6F-B58A-C48D91A1242E}" type="presParOf" srcId="{D1237DB8-3297-407F-BC36-2806FCD9B74C}" destId="{9AD70DB5-2FF6-4EA3-B518-4E9ECD33CC83}" srcOrd="4" destOrd="0" presId="urn:microsoft.com/office/officeart/2005/8/layout/venn1"/>
    <dgm:cxn modelId="{0B4264C6-3701-452E-98CE-A8BA31BD8492}" type="presParOf" srcId="{D1237DB8-3297-407F-BC36-2806FCD9B74C}" destId="{20BFA2DF-B56C-453F-9844-D3CAEB7F921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30B7B2-A1AC-4071-BA51-00FD012873E9}">
      <dsp:nvSpPr>
        <dsp:cNvPr id="0" name=""/>
        <dsp:cNvSpPr/>
      </dsp:nvSpPr>
      <dsp:spPr>
        <a:xfrm>
          <a:off x="841480" y="2061"/>
          <a:ext cx="1352962" cy="6764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Personality</a:t>
          </a:r>
          <a:endParaRPr lang="th-TH" sz="3100" kern="1200" dirty="0"/>
        </a:p>
      </dsp:txBody>
      <dsp:txXfrm>
        <a:off x="841480" y="2061"/>
        <a:ext cx="1352962" cy="676481"/>
      </dsp:txXfrm>
    </dsp:sp>
    <dsp:sp modelId="{B6D8411C-0835-4E74-B126-48EBD21CBDD1}">
      <dsp:nvSpPr>
        <dsp:cNvPr id="0" name=""/>
        <dsp:cNvSpPr/>
      </dsp:nvSpPr>
      <dsp:spPr>
        <a:xfrm>
          <a:off x="976776" y="678543"/>
          <a:ext cx="489542" cy="507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7854"/>
              </a:lnTo>
              <a:lnTo>
                <a:pt x="489542" y="50785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B38DD1-0BC0-41EF-900F-5BE6AF3D8A14}">
      <dsp:nvSpPr>
        <dsp:cNvPr id="0" name=""/>
        <dsp:cNvSpPr/>
      </dsp:nvSpPr>
      <dsp:spPr>
        <a:xfrm>
          <a:off x="1466319" y="848157"/>
          <a:ext cx="1082370" cy="676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Psychoanalytic Approach</a:t>
          </a:r>
          <a:endParaRPr lang="th-TH" sz="1800" kern="1200" dirty="0"/>
        </a:p>
      </dsp:txBody>
      <dsp:txXfrm>
        <a:off x="1466319" y="848157"/>
        <a:ext cx="1082370" cy="676481"/>
      </dsp:txXfrm>
    </dsp:sp>
    <dsp:sp modelId="{880AB3C9-4451-435A-8024-D88092D3F30F}">
      <dsp:nvSpPr>
        <dsp:cNvPr id="0" name=""/>
        <dsp:cNvSpPr/>
      </dsp:nvSpPr>
      <dsp:spPr>
        <a:xfrm>
          <a:off x="976776" y="678543"/>
          <a:ext cx="489542" cy="1353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3456"/>
              </a:lnTo>
              <a:lnTo>
                <a:pt x="489542" y="135345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3FEB19-D764-4211-AEB3-729438BC8E71}">
      <dsp:nvSpPr>
        <dsp:cNvPr id="0" name=""/>
        <dsp:cNvSpPr/>
      </dsp:nvSpPr>
      <dsp:spPr>
        <a:xfrm>
          <a:off x="1466319" y="1693759"/>
          <a:ext cx="1082370" cy="676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Typology</a:t>
          </a:r>
          <a:endParaRPr lang="th-TH" sz="1800" kern="1200" dirty="0"/>
        </a:p>
      </dsp:txBody>
      <dsp:txXfrm>
        <a:off x="1466319" y="1693759"/>
        <a:ext cx="1082370" cy="676481"/>
      </dsp:txXfrm>
    </dsp:sp>
    <dsp:sp modelId="{135550FE-FB1A-42BC-9D43-3C1716BA9BFD}">
      <dsp:nvSpPr>
        <dsp:cNvPr id="0" name=""/>
        <dsp:cNvSpPr/>
      </dsp:nvSpPr>
      <dsp:spPr>
        <a:xfrm>
          <a:off x="976776" y="678543"/>
          <a:ext cx="489542" cy="2199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9058"/>
              </a:lnTo>
              <a:lnTo>
                <a:pt x="489542" y="219905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EB9DA-EE57-4F5A-A679-A5D937144A24}">
      <dsp:nvSpPr>
        <dsp:cNvPr id="0" name=""/>
        <dsp:cNvSpPr/>
      </dsp:nvSpPr>
      <dsp:spPr>
        <a:xfrm>
          <a:off x="1466319" y="2539361"/>
          <a:ext cx="1082370" cy="676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Trait</a:t>
          </a:r>
          <a:endParaRPr lang="th-TH" sz="1800" kern="1200" dirty="0"/>
        </a:p>
      </dsp:txBody>
      <dsp:txXfrm>
        <a:off x="1466319" y="2539361"/>
        <a:ext cx="1082370" cy="676481"/>
      </dsp:txXfrm>
    </dsp:sp>
    <dsp:sp modelId="{34777748-3889-4484-8C5E-043938E8F440}">
      <dsp:nvSpPr>
        <dsp:cNvPr id="0" name=""/>
        <dsp:cNvSpPr/>
      </dsp:nvSpPr>
      <dsp:spPr>
        <a:xfrm>
          <a:off x="976776" y="678543"/>
          <a:ext cx="489542" cy="3044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4660"/>
              </a:lnTo>
              <a:lnTo>
                <a:pt x="489542" y="30446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79747A-3F1D-4360-9465-23000C5D4021}">
      <dsp:nvSpPr>
        <dsp:cNvPr id="0" name=""/>
        <dsp:cNvSpPr/>
      </dsp:nvSpPr>
      <dsp:spPr>
        <a:xfrm>
          <a:off x="1466319" y="3384962"/>
          <a:ext cx="1082370" cy="676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Psychographics</a:t>
          </a:r>
          <a:endParaRPr lang="th-TH" sz="1800" kern="1200" dirty="0"/>
        </a:p>
      </dsp:txBody>
      <dsp:txXfrm>
        <a:off x="1466319" y="3384962"/>
        <a:ext cx="1082370" cy="6764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A8C3D5-DBA6-4606-B1BB-D65FF08D2454}">
      <dsp:nvSpPr>
        <dsp:cNvPr id="0" name=""/>
        <dsp:cNvSpPr/>
      </dsp:nvSpPr>
      <dsp:spPr>
        <a:xfrm>
          <a:off x="745282" y="20702"/>
          <a:ext cx="993710" cy="99371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Ego</a:t>
          </a:r>
          <a:endParaRPr lang="th-TH" sz="1800" kern="1200" dirty="0"/>
        </a:p>
      </dsp:txBody>
      <dsp:txXfrm>
        <a:off x="877777" y="194601"/>
        <a:ext cx="728720" cy="447169"/>
      </dsp:txXfrm>
    </dsp:sp>
    <dsp:sp modelId="{9AD0614D-834A-4F24-AAD7-E48E53DD8C8B}">
      <dsp:nvSpPr>
        <dsp:cNvPr id="0" name=""/>
        <dsp:cNvSpPr/>
      </dsp:nvSpPr>
      <dsp:spPr>
        <a:xfrm>
          <a:off x="1103846" y="641771"/>
          <a:ext cx="993710" cy="99371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Superego</a:t>
          </a:r>
          <a:endParaRPr lang="th-TH" sz="1800" kern="1200" dirty="0"/>
        </a:p>
      </dsp:txBody>
      <dsp:txXfrm>
        <a:off x="1407756" y="898479"/>
        <a:ext cx="596226" cy="546540"/>
      </dsp:txXfrm>
    </dsp:sp>
    <dsp:sp modelId="{9AD70DB5-2FF6-4EA3-B518-4E9ECD33CC83}">
      <dsp:nvSpPr>
        <dsp:cNvPr id="0" name=""/>
        <dsp:cNvSpPr/>
      </dsp:nvSpPr>
      <dsp:spPr>
        <a:xfrm>
          <a:off x="386718" y="641771"/>
          <a:ext cx="993710" cy="99371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</a:t>
          </a:r>
          <a:endParaRPr lang="th-TH" sz="1800" kern="1200" dirty="0"/>
        </a:p>
      </dsp:txBody>
      <dsp:txXfrm>
        <a:off x="480293" y="898479"/>
        <a:ext cx="596226" cy="546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24/01/56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diagramColors" Target="../diagrams/colors2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10.jpeg"/><Relationship Id="rId5" Type="http://schemas.openxmlformats.org/officeDocument/2006/relationships/diagramLayout" Target="../diagrams/layout2.xml"/><Relationship Id="rId10" Type="http://schemas.openxmlformats.org/officeDocument/2006/relationships/image" Target="../media/image9.jpeg"/><Relationship Id="rId4" Type="http://schemas.openxmlformats.org/officeDocument/2006/relationships/diagramData" Target="../diagrams/data2.xml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4: Personality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Personality?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The Nature of Personality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Approach to Studying Personality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Theories of Personality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Types of Personality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Brand Personality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Self-image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Consumer innovativeness and related personality traits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2599744"/>
            <a:ext cx="7128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ฉันจะฟังเพลงจากวงดนตรีที่ซื้อเป็นประจำ แทนที่จะทดลองสิ่งที่ไม่ค่อยมั่นใจ</a:t>
            </a:r>
          </a:p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เมื่อฉันไปรับประทานอาหารที่ภัตตาคาร ฉันจะรู้สึกปลอดภัยที่จะสั่งอาหารที่ฉันคุ้นเคย</a:t>
            </a:r>
          </a:p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ถ้าฉันชอบวงดนตรีวงไหน ฉันจะไม่เปลี่ยนแปลง เพียงเพื่อได้ลองอะไรใหม่ ๆ </a:t>
            </a:r>
          </a:p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ฉันสนุกที่จะได้มีโอกาสซื้อเพลงจากวงดนตรีที่ไม่คุ้นเคย เพื่อให้มีความหลากหลายในการซื้อ</a:t>
            </a:r>
          </a:p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เมื่อฉันเห็นวงดนตรีใหม่ ๆ ฉันไม่กลัวที่จะซื้อมันมาลองฟัง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1600" y="1844824"/>
            <a:ext cx="4251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Consumer Innovativeness Measurement Scales</a:t>
            </a:r>
            <a:endParaRPr lang="th-TH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35696" y="4653136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เมื่อเทียบกับเพื่อนแล้ว ฉันมี </a:t>
            </a:r>
            <a:r>
              <a:rPr lang="en-US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CD </a:t>
            </a: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เพลง </a:t>
            </a:r>
            <a:r>
              <a:rPr lang="en-US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Rock </a:t>
            </a: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น้อยที่สุด</a:t>
            </a:r>
          </a:p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ในกลุ่มเพื่อฉันรู้เกี่ยวกับ </a:t>
            </a:r>
            <a:r>
              <a:rPr lang="en-US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Albums </a:t>
            </a: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ที่ออกใหม่หลังสุด</a:t>
            </a:r>
          </a:p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ในกลุ่มเพื่อนฉันเป็นคนแรกที่ซื้อ </a:t>
            </a:r>
            <a:r>
              <a:rPr lang="en-US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Album </a:t>
            </a: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ที่ออกใหม่</a:t>
            </a:r>
          </a:p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ถ้ารู้ว่ามี </a:t>
            </a:r>
            <a:r>
              <a:rPr lang="en-US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Album </a:t>
            </a: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ออกใหม่ ฉันไปซื้อมันทันที</a:t>
            </a:r>
          </a:p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ฉันยินดีที่จะซื้อ </a:t>
            </a:r>
            <a:r>
              <a:rPr lang="en-US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Album </a:t>
            </a: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ทั้ง ๆ ที่ยังไม่เคยฟังมาก่อน</a:t>
            </a:r>
          </a:p>
          <a:p>
            <a:pPr marL="457200" indent="-457200">
              <a:buAutoNum type="arabicPeriod"/>
            </a:pP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ฉันรู้ชื่อของ </a:t>
            </a:r>
            <a:r>
              <a:rPr lang="en-US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Album </a:t>
            </a:r>
            <a:r>
              <a:rPr lang="th-TH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ใหม่ ๆ ก่อนคนอื่น ๆ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63562" y="2276872"/>
            <a:ext cx="3496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A “General” Consumer Innovativeness Scales</a:t>
            </a:r>
            <a:endParaRPr lang="th-TH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4181018"/>
            <a:ext cx="4035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A Domain-specific Consumer Innovativeness Scales</a:t>
            </a:r>
            <a:endParaRPr lang="th-TH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Consumer innovativeness and related personality traits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844824"/>
            <a:ext cx="1643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Social Character</a:t>
            </a:r>
            <a:endParaRPr lang="th-TH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971600" y="2420888"/>
            <a:ext cx="1808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Inner-directedness</a:t>
            </a:r>
            <a:endParaRPr lang="th-TH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88024" y="2463279"/>
            <a:ext cx="1842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Other-directedness</a:t>
            </a:r>
            <a:endParaRPr lang="th-TH" sz="24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4860032" y="2924944"/>
            <a:ext cx="2592288" cy="2664296"/>
            <a:chOff x="1476" y="7974"/>
            <a:chExt cx="5760" cy="5747"/>
          </a:xfrm>
        </p:grpSpPr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1476" y="7974"/>
              <a:ext cx="5760" cy="5747"/>
            </a:xfrm>
            <a:prstGeom prst="rect">
              <a:avLst/>
            </a:prstGeom>
            <a:solidFill>
              <a:srgbClr val="A5A5A5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pic>
          <p:nvPicPr>
            <p:cNvPr id="5125" name="Picture 5" descr="Google Phon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64" y="8094"/>
              <a:ext cx="5436" cy="5436"/>
            </a:xfrm>
            <a:prstGeom prst="rect">
              <a:avLst/>
            </a:prstGeom>
            <a:noFill/>
          </p:spPr>
        </p:pic>
      </p:grp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1043608" y="2924944"/>
            <a:ext cx="3282984" cy="2668910"/>
            <a:chOff x="1619" y="2929"/>
            <a:chExt cx="5868" cy="4768"/>
          </a:xfrm>
        </p:grpSpPr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1619" y="2929"/>
              <a:ext cx="5868" cy="4768"/>
            </a:xfrm>
            <a:prstGeom prst="rect">
              <a:avLst/>
            </a:prstGeom>
            <a:solidFill>
              <a:srgbClr val="A5A5A5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pic>
          <p:nvPicPr>
            <p:cNvPr id="5128" name="Picture 8" descr="nexusonespec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55" y="3087"/>
              <a:ext cx="5457" cy="440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Consumer innovativeness and related personality traits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844824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Dogmatism</a:t>
            </a:r>
            <a:endParaRPr lang="th-TH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971600" y="2420888"/>
            <a:ext cx="1624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High dogmatism</a:t>
            </a:r>
            <a:endParaRPr lang="th-TH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73042" y="2463279"/>
            <a:ext cx="1579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Low dogmatism</a:t>
            </a:r>
            <a:endParaRPr lang="th-TH" sz="24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Picture 13" descr="4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33993" y="3375152"/>
            <a:ext cx="1409893" cy="845936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 rot="10800000">
            <a:off x="2987825" y="3548980"/>
            <a:ext cx="275841" cy="551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Right Arrow 15"/>
          <p:cNvSpPr/>
          <p:nvPr/>
        </p:nvSpPr>
        <p:spPr>
          <a:xfrm>
            <a:off x="4788025" y="3501354"/>
            <a:ext cx="275841" cy="551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7" name="Picture 16" descr="phpThumb_generated_thumbnail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3140968"/>
            <a:ext cx="2381250" cy="1581150"/>
          </a:xfrm>
          <a:prstGeom prst="rect">
            <a:avLst/>
          </a:prstGeom>
        </p:spPr>
      </p:pic>
      <p:pic>
        <p:nvPicPr>
          <p:cNvPr id="18" name="Picture 17" descr="0911062489790(1).jpg"/>
          <p:cNvPicPr>
            <a:picLocks noChangeAspect="1"/>
          </p:cNvPicPr>
          <p:nvPr/>
        </p:nvPicPr>
        <p:blipFill>
          <a:blip r:embed="rId5" cstate="print"/>
          <a:srcRect l="5357" r="8928"/>
          <a:stretch>
            <a:fillRect/>
          </a:stretch>
        </p:blipFill>
        <p:spPr>
          <a:xfrm>
            <a:off x="1115616" y="2924944"/>
            <a:ext cx="1152128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Consumer innovativeness and related personality traits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844824"/>
            <a:ext cx="3038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Optimum stimulation level: </a:t>
            </a:r>
            <a:r>
              <a:rPr lang="en-US" sz="2400" b="1" dirty="0" err="1" smtClean="0"/>
              <a:t>OSL</a:t>
            </a:r>
            <a:endParaRPr lang="th-TH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971600" y="2420888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High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</a:rPr>
              <a:t>OSL</a:t>
            </a:r>
            <a:endParaRPr lang="th-TH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73042" y="2463279"/>
            <a:ext cx="1080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Low 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</a:rPr>
              <a:t>OSL</a:t>
            </a:r>
            <a:endParaRPr lang="th-TH" sz="24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0800000">
            <a:off x="2987825" y="3548980"/>
            <a:ext cx="275841" cy="551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Right Arrow 15"/>
          <p:cNvSpPr/>
          <p:nvPr/>
        </p:nvSpPr>
        <p:spPr>
          <a:xfrm>
            <a:off x="4788025" y="3501354"/>
            <a:ext cx="275841" cy="551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26" name="Picture 2" descr="advertising_ideas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924944"/>
            <a:ext cx="1592262" cy="2071687"/>
          </a:xfrm>
          <a:prstGeom prst="rect">
            <a:avLst/>
          </a:prstGeom>
          <a:noFill/>
        </p:spPr>
      </p:pic>
      <p:pic>
        <p:nvPicPr>
          <p:cNvPr id="1027" name="Picture 3" descr="GalaxyTab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924944"/>
            <a:ext cx="2224087" cy="1757362"/>
          </a:xfrm>
          <a:prstGeom prst="rect">
            <a:avLst/>
          </a:prstGeom>
          <a:noFill/>
        </p:spPr>
      </p:pic>
      <p:pic>
        <p:nvPicPr>
          <p:cNvPr id="19" name="Picture 18" descr="Galaxy_Tab_USC_i800_front_8.jpg"/>
          <p:cNvPicPr>
            <a:picLocks noChangeAspect="1"/>
          </p:cNvPicPr>
          <p:nvPr/>
        </p:nvPicPr>
        <p:blipFill>
          <a:blip r:embed="rId5" cstate="print"/>
          <a:srcRect l="17131" r="20418"/>
          <a:stretch>
            <a:fillRect/>
          </a:stretch>
        </p:blipFill>
        <p:spPr>
          <a:xfrm>
            <a:off x="3563888" y="3140968"/>
            <a:ext cx="864096" cy="1383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Cognitive personality factors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844824"/>
            <a:ext cx="1843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Need for Cognition</a:t>
            </a:r>
            <a:endParaRPr lang="th-TH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971600" y="2420888"/>
            <a:ext cx="1181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High in NC</a:t>
            </a:r>
            <a:endParaRPr lang="th-TH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73042" y="2463279"/>
            <a:ext cx="1188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Low  in NC</a:t>
            </a:r>
            <a:endParaRPr lang="th-TH" sz="24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0800000">
            <a:off x="2987825" y="3548980"/>
            <a:ext cx="275841" cy="551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Right Arrow 15"/>
          <p:cNvSpPr/>
          <p:nvPr/>
        </p:nvSpPr>
        <p:spPr>
          <a:xfrm>
            <a:off x="4788025" y="3501354"/>
            <a:ext cx="275841" cy="551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050" name="Picture 2" descr="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996952"/>
            <a:ext cx="1379537" cy="1758950"/>
          </a:xfrm>
          <a:prstGeom prst="rect">
            <a:avLst/>
          </a:prstGeom>
          <a:noFill/>
        </p:spPr>
      </p:pic>
      <p:pic>
        <p:nvPicPr>
          <p:cNvPr id="2051" name="Picture 3" descr="frangrance_ad940"/>
          <p:cNvPicPr>
            <a:picLocks noChangeAspect="1" noChangeArrowheads="1"/>
          </p:cNvPicPr>
          <p:nvPr/>
        </p:nvPicPr>
        <p:blipFill>
          <a:blip r:embed="rId4" cstate="print"/>
          <a:srcRect l="17947" r="18382"/>
          <a:stretch>
            <a:fillRect/>
          </a:stretch>
        </p:blipFill>
        <p:spPr bwMode="auto">
          <a:xfrm>
            <a:off x="5796136" y="2924944"/>
            <a:ext cx="1382712" cy="2141537"/>
          </a:xfrm>
          <a:prstGeom prst="rect">
            <a:avLst/>
          </a:prstGeom>
          <a:noFill/>
        </p:spPr>
      </p:pic>
      <p:pic>
        <p:nvPicPr>
          <p:cNvPr id="17" name="Picture 16" descr="66967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3284984"/>
            <a:ext cx="1013098" cy="1013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Cognitive personality factors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844824"/>
            <a:ext cx="2574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Visualizers</a:t>
            </a:r>
            <a:r>
              <a:rPr lang="en-US" sz="2400" b="1" dirty="0" smtClean="0"/>
              <a:t> and </a:t>
            </a:r>
            <a:r>
              <a:rPr lang="en-US" sz="2400" b="1" dirty="0" err="1" smtClean="0"/>
              <a:t>Verbalizers</a:t>
            </a:r>
            <a:endParaRPr lang="th-TH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971600" y="2420888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</a:rPr>
              <a:t>Visualizers</a:t>
            </a:r>
            <a:endParaRPr lang="th-TH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13002" y="2463279"/>
            <a:ext cx="1186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</a:rPr>
              <a:t>Verbalizers</a:t>
            </a:r>
            <a:endParaRPr lang="th-TH" sz="24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0800000">
            <a:off x="2987825" y="3548980"/>
            <a:ext cx="275841" cy="551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Right Arrow 15"/>
          <p:cNvSpPr/>
          <p:nvPr/>
        </p:nvSpPr>
        <p:spPr>
          <a:xfrm>
            <a:off x="4788025" y="3501354"/>
            <a:ext cx="275841" cy="551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4" name="Picture 13" descr="best-anti-aging-vitam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996952"/>
            <a:ext cx="1738883" cy="1738883"/>
          </a:xfrm>
          <a:prstGeom prst="rect">
            <a:avLst/>
          </a:prstGeom>
        </p:spPr>
      </p:pic>
      <p:pic>
        <p:nvPicPr>
          <p:cNvPr id="18" name="Picture 17" descr="imagesCA0YR5S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65984" y="3356992"/>
            <a:ext cx="906016" cy="906016"/>
          </a:xfrm>
          <a:prstGeom prst="rect">
            <a:avLst/>
          </a:prstGeom>
        </p:spPr>
      </p:pic>
      <p:pic>
        <p:nvPicPr>
          <p:cNvPr id="19" name="Picture 18" descr="ucm14229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2924944"/>
            <a:ext cx="1498856" cy="1927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From Consumer Materialism to Compulsive Consumption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259632" y="1916832"/>
            <a:ext cx="4649030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Consumer materialism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(มีความสุขในการซื้อ)</a:t>
            </a:r>
            <a:b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</a:b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Fixated consumption behavior (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ซื้อเพื่อการสะสม)</a:t>
            </a:r>
            <a:b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</a:b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Compulsive consumption behavior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(ติดสินค้า)</a:t>
            </a:r>
          </a:p>
        </p:txBody>
      </p:sp>
      <p:pic>
        <p:nvPicPr>
          <p:cNvPr id="20" name="Picture 19" descr="crazy-shopping-woman-with-bags.jpg"/>
          <p:cNvPicPr>
            <a:picLocks noChangeAspect="1"/>
          </p:cNvPicPr>
          <p:nvPr/>
        </p:nvPicPr>
        <p:blipFill>
          <a:blip r:embed="rId3" cstate="print"/>
          <a:srcRect t="26460"/>
          <a:stretch>
            <a:fillRect/>
          </a:stretch>
        </p:blipFill>
        <p:spPr>
          <a:xfrm>
            <a:off x="1763688" y="2276872"/>
            <a:ext cx="1039915" cy="1145704"/>
          </a:xfrm>
          <a:prstGeom prst="rect">
            <a:avLst/>
          </a:prstGeom>
        </p:spPr>
      </p:pic>
      <p:pic>
        <p:nvPicPr>
          <p:cNvPr id="21" name="Picture 20" descr="chopard-150-animal-collec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3861048"/>
            <a:ext cx="1394098" cy="918182"/>
          </a:xfrm>
          <a:prstGeom prst="rect">
            <a:avLst/>
          </a:prstGeom>
        </p:spPr>
      </p:pic>
      <p:pic>
        <p:nvPicPr>
          <p:cNvPr id="22" name="Picture 21" descr="cigar_two_women_smok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5301208"/>
            <a:ext cx="1375420" cy="1106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Consumer ethnocentrism</a:t>
            </a:r>
          </a:p>
        </p:txBody>
      </p:sp>
      <p:pic>
        <p:nvPicPr>
          <p:cNvPr id="9" name="Picture 8" descr="mi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988840"/>
            <a:ext cx="2311152" cy="2311152"/>
          </a:xfrm>
          <a:prstGeom prst="rect">
            <a:avLst/>
          </a:prstGeom>
        </p:spPr>
      </p:pic>
      <p:pic>
        <p:nvPicPr>
          <p:cNvPr id="11" name="Picture 10" descr="Carabao%20Peop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2607500"/>
            <a:ext cx="2232248" cy="1674186"/>
          </a:xfrm>
          <a:prstGeom prst="rect">
            <a:avLst/>
          </a:prstGeom>
        </p:spPr>
      </p:pic>
      <p:pic>
        <p:nvPicPr>
          <p:cNvPr id="12" name="Picture 11" descr="Made_in_USA-logoT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4581128"/>
            <a:ext cx="1472952" cy="1963936"/>
          </a:xfrm>
          <a:prstGeom prst="rect">
            <a:avLst/>
          </a:prstGeom>
        </p:spPr>
      </p:pic>
      <p:pic>
        <p:nvPicPr>
          <p:cNvPr id="14" name="Picture 13" descr="3580519386_dedf40b173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4869160"/>
            <a:ext cx="2166888" cy="1313134"/>
          </a:xfrm>
          <a:prstGeom prst="rect">
            <a:avLst/>
          </a:prstGeom>
        </p:spPr>
      </p:pic>
      <p:pic>
        <p:nvPicPr>
          <p:cNvPr id="15" name="Picture 14" descr="logo-made-in-germany-clea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4941168"/>
            <a:ext cx="1543029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6237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gsana New" pitchFamily="18" charset="-34"/>
                <a:cs typeface="Angsana New" pitchFamily="18" charset="-34"/>
              </a:rPr>
              <a:t>Types of Personality: </a:t>
            </a:r>
            <a:r>
              <a:rPr lang="en-US" sz="2800" b="1" dirty="0" err="1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Cattell’s</a:t>
            </a: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16 Personality Factors: </a:t>
            </a:r>
            <a:r>
              <a:rPr lang="en-US" sz="2800" b="1" dirty="0" err="1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16PF</a:t>
            </a:r>
            <a:endParaRPr lang="th-TH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2" descr="Catt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7943905" cy="597666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6696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gsana New" pitchFamily="18" charset="-34"/>
                <a:cs typeface="Angsana New" pitchFamily="18" charset="-34"/>
              </a:rPr>
              <a:t>Types of Personality: </a:t>
            </a: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Costa and McCrae’s Big Five Personalities</a:t>
            </a:r>
            <a:endParaRPr lang="th-TH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4" name="Picture 3" descr="Big Fi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620688"/>
            <a:ext cx="6591016" cy="609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Personality?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26" name="Picture 2" descr="venetian_mas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9" y="1916832"/>
            <a:ext cx="1152128" cy="14512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83768" y="1916832"/>
            <a:ext cx="45913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</a:rPr>
              <a:t>The word "personality" comes from the Greek word </a:t>
            </a:r>
          </a:p>
          <a:p>
            <a:r>
              <a:rPr lang="en-US" sz="2400" b="1" i="1" dirty="0" smtClean="0">
                <a:solidFill>
                  <a:srgbClr val="C00000"/>
                </a:solidFill>
              </a:rPr>
              <a:t>"persona", which means "mask."</a:t>
            </a:r>
            <a:endParaRPr lang="th-TH" sz="2400" b="1" i="1" dirty="0">
              <a:solidFill>
                <a:srgbClr val="C00000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971600" y="1412776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What is Personality?</a:t>
            </a:r>
            <a:endParaRPr lang="th-TH" sz="28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1043608" y="3547653"/>
            <a:ext cx="367240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 Nature of Personality</a:t>
            </a:r>
            <a:endParaRPr lang="th-TH" sz="28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35696" y="4005064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Personality Reflects Individual Differences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Personality is Consistent and Enduring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Personality can 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6126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gsana New" pitchFamily="18" charset="-34"/>
                <a:cs typeface="Angsana New" pitchFamily="18" charset="-34"/>
              </a:rPr>
              <a:t>Types of Personality: </a:t>
            </a: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Ron Willingham’s Buyer Personality</a:t>
            </a:r>
            <a:endParaRPr lang="th-TH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4" descr="R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124744"/>
            <a:ext cx="5629275" cy="3914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2036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gsana New" pitchFamily="18" charset="-34"/>
                <a:cs typeface="Angsana New" pitchFamily="18" charset="-34"/>
              </a:rPr>
              <a:t>Brand Personality</a:t>
            </a:r>
            <a:endParaRPr lang="th-TH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4" name="Picture 3" descr="Br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836712"/>
            <a:ext cx="8549533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2036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gsana New" pitchFamily="18" charset="-34"/>
                <a:cs typeface="Angsana New" pitchFamily="18" charset="-34"/>
              </a:rPr>
              <a:t>Brand Personality</a:t>
            </a:r>
            <a:endParaRPr lang="th-TH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4" name="Picture 3" descr="Brand.jpg"/>
          <p:cNvPicPr>
            <a:picLocks noChangeAspect="1"/>
          </p:cNvPicPr>
          <p:nvPr/>
        </p:nvPicPr>
        <p:blipFill>
          <a:blip r:embed="rId2" cstate="print"/>
          <a:srcRect b="61023"/>
          <a:stretch>
            <a:fillRect/>
          </a:stretch>
        </p:blipFill>
        <p:spPr>
          <a:xfrm>
            <a:off x="323528" y="836712"/>
            <a:ext cx="8549533" cy="2020788"/>
          </a:xfrm>
          <a:prstGeom prst="rect">
            <a:avLst/>
          </a:prstGeom>
        </p:spPr>
      </p:pic>
      <p:pic>
        <p:nvPicPr>
          <p:cNvPr id="3074" name="Picture 2" descr="Insurance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042" y="3068960"/>
            <a:ext cx="1555670" cy="2016224"/>
          </a:xfrm>
          <a:prstGeom prst="rect">
            <a:avLst/>
          </a:prstGeom>
          <a:noFill/>
        </p:spPr>
      </p:pic>
      <p:pic>
        <p:nvPicPr>
          <p:cNvPr id="3075" name="Picture 3" descr="Virg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7889" y="3140968"/>
            <a:ext cx="1846039" cy="1379435"/>
          </a:xfrm>
          <a:prstGeom prst="rect">
            <a:avLst/>
          </a:prstGeom>
          <a:noFill/>
        </p:spPr>
      </p:pic>
      <p:pic>
        <p:nvPicPr>
          <p:cNvPr id="3076" name="Picture 4" descr="ib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1188" y="3140968"/>
            <a:ext cx="1260892" cy="1638424"/>
          </a:xfrm>
          <a:prstGeom prst="rect">
            <a:avLst/>
          </a:prstGeom>
          <a:noFill/>
        </p:spPr>
      </p:pic>
      <p:pic>
        <p:nvPicPr>
          <p:cNvPr id="3077" name="Picture 5" descr="Ball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140968"/>
            <a:ext cx="1838099" cy="1196752"/>
          </a:xfrm>
          <a:prstGeom prst="rect">
            <a:avLst/>
          </a:prstGeom>
          <a:noFill/>
        </p:spPr>
      </p:pic>
      <p:pic>
        <p:nvPicPr>
          <p:cNvPr id="3078" name="Picture 6" descr="timberland-shoes-altitude-small-28849"/>
          <p:cNvPicPr>
            <a:picLocks noChangeAspect="1" noChangeArrowheads="1"/>
          </p:cNvPicPr>
          <p:nvPr/>
        </p:nvPicPr>
        <p:blipFill>
          <a:blip r:embed="rId7" cstate="print"/>
          <a:srcRect l="17868"/>
          <a:stretch>
            <a:fillRect/>
          </a:stretch>
        </p:blipFill>
        <p:spPr bwMode="auto">
          <a:xfrm>
            <a:off x="7452320" y="3140968"/>
            <a:ext cx="1323950" cy="11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Self-image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 makeup of the self-image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15616" y="1988840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ภาพลักษณ์ของตนที่แท้จริง (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Actual self-image) </a:t>
            </a: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ภาพลักษณ์ของตนในอุคมคติ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self-image)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(Social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ภาพลักษณ์ของตนจากอุดมคติของสังคม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social self-image) 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ภาพลักษณ์ของตนที่คาดหวัง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(Expected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9" name="Picture 18" descr="พุ่มพว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1660" y="2492896"/>
            <a:ext cx="1464196" cy="2091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Self-image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 makeup of the self-image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15616" y="1988840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ภาพลักษณ์ของตนที่แท้จริง (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Actual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ภาพลักษณ์ของตนในอุคมคติ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self-image)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(Social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ภาพลักษณ์ของตนจากอุดมคติของสังคม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social self-image) 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ภาพลักษณ์ของตนที่คาดหวัง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(Expected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6" descr="230511-1636.jpg"/>
          <p:cNvPicPr>
            <a:picLocks noChangeAspect="1"/>
          </p:cNvPicPr>
          <p:nvPr/>
        </p:nvPicPr>
        <p:blipFill>
          <a:blip r:embed="rId3" cstate="print"/>
          <a:srcRect l="23625" t="18900" r="35825"/>
          <a:stretch>
            <a:fillRect/>
          </a:stretch>
        </p:blipFill>
        <p:spPr>
          <a:xfrm>
            <a:off x="1835696" y="3356992"/>
            <a:ext cx="1235968" cy="1853952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>
            <a:off x="3851920" y="2708920"/>
            <a:ext cx="3312368" cy="1800200"/>
          </a:xfrm>
          <a:prstGeom prst="cloudCallout">
            <a:avLst>
              <a:gd name="adj1" fmla="val -82946"/>
              <a:gd name="adj2" fmla="val -559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1" name="Picture 10" descr="Cristiano-Ronald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068960"/>
            <a:ext cx="1565920" cy="97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Self-image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 makeup of the self-image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15616" y="1988840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ภาพลักษณ์ของตนที่แท้จริง (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Actual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ภาพลักษณ์ของตนในอุคมคติ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self-image)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(Social self-image) </a:t>
            </a: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ภาพลักษณ์ของตนจากอุดมคติของสังคม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social self-image) 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ภาพลักษณ์ของตนที่คาดหวัง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(Expected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2" name="Picture 11" descr="NewiPadOw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3284984"/>
            <a:ext cx="2592288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Self-image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 makeup of the self-image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15616" y="1988840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ภาพลักษณ์ของตนที่แท้จริง (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Actual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ภาพลักษณ์ของตนในอุคมคติ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self-image)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(Social self-image)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ภาพลักษณ์ของตนจากอุดมคติของสังคม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social self-image)</a:t>
            </a: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ภาพลักษณ์ของตนที่คาดหวัง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(Expected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6" descr="9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3645024"/>
            <a:ext cx="2287141" cy="1717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Self-image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The makeup of the self-image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15616" y="1988840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ภาพลักษณ์ของตนที่แท้จริง (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Actual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ภาพลักษณ์ของตนในอุคมคติ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self-image)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(Social self-image)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ภาพลักษณ์ของตนจากอุดมคติของสังคม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(Ideal social self-image)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ภาพลักษณ์ของตนที่คาดหวัง </a:t>
            </a:r>
            <a:r>
              <a:rPr lang="en-US" sz="2400" b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(Expected self-image) </a:t>
            </a:r>
            <a:endParaRPr lang="th-TH" sz="2400" b="1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9" name="Picture 8" descr="financial-plann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195736" y="4005064"/>
            <a:ext cx="3256037" cy="2160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Self-image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99592" y="1412776"/>
            <a:ext cx="79208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Altering the self</a:t>
            </a:r>
          </a:p>
        </p:txBody>
      </p:sp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43608" y="4509120"/>
            <a:ext cx="4320924" cy="1914773"/>
            <a:chOff x="1326" y="3555"/>
            <a:chExt cx="8089" cy="3586"/>
          </a:xfrm>
        </p:grpSpPr>
        <p:pic>
          <p:nvPicPr>
            <p:cNvPr id="4099" name="Picture 3" descr="Amway"/>
            <p:cNvPicPr>
              <a:picLocks noChangeAspect="1" noChangeArrowheads="1"/>
            </p:cNvPicPr>
            <p:nvPr/>
          </p:nvPicPr>
          <p:blipFill>
            <a:blip r:embed="rId3" cstate="print"/>
            <a:srcRect t="23993"/>
            <a:stretch>
              <a:fillRect/>
            </a:stretch>
          </p:blipFill>
          <p:spPr bwMode="auto">
            <a:xfrm>
              <a:off x="1326" y="3555"/>
              <a:ext cx="8089" cy="3586"/>
            </a:xfrm>
            <a:prstGeom prst="rect">
              <a:avLst/>
            </a:prstGeom>
            <a:noFill/>
          </p:spPr>
        </p:pic>
        <p:pic>
          <p:nvPicPr>
            <p:cNvPr id="4100" name="Picture 4" descr="Amway"/>
            <p:cNvPicPr>
              <a:picLocks noChangeAspect="1" noChangeArrowheads="1"/>
            </p:cNvPicPr>
            <p:nvPr/>
          </p:nvPicPr>
          <p:blipFill>
            <a:blip r:embed="rId4" cstate="print"/>
            <a:srcRect r="69221" b="79051"/>
            <a:stretch>
              <a:fillRect/>
            </a:stretch>
          </p:blipFill>
          <p:spPr bwMode="auto">
            <a:xfrm>
              <a:off x="1326" y="3708"/>
              <a:ext cx="1578" cy="626"/>
            </a:xfrm>
            <a:prstGeom prst="rect">
              <a:avLst/>
            </a:prstGeom>
            <a:noFill/>
          </p:spPr>
        </p:pic>
      </p:grpSp>
      <p:pic>
        <p:nvPicPr>
          <p:cNvPr id="4101" name="Picture 5" descr="Zhulian"/>
          <p:cNvPicPr>
            <a:picLocks noChangeAspect="1" noChangeArrowheads="1"/>
          </p:cNvPicPr>
          <p:nvPr/>
        </p:nvPicPr>
        <p:blipFill>
          <a:blip r:embed="rId5" cstate="print"/>
          <a:srcRect b="15532"/>
          <a:stretch>
            <a:fillRect/>
          </a:stretch>
        </p:blipFill>
        <p:spPr bwMode="auto">
          <a:xfrm>
            <a:off x="3347864" y="1916832"/>
            <a:ext cx="4365625" cy="2379662"/>
          </a:xfrm>
          <a:prstGeom prst="rect">
            <a:avLst/>
          </a:prstGeom>
          <a:noFill/>
        </p:spPr>
      </p:pic>
      <p:pic>
        <p:nvPicPr>
          <p:cNvPr id="11" name="Picture 10" descr="_40022860_models2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1916832"/>
            <a:ext cx="1933575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4: Personality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Theories of Personality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899592" y="1484784"/>
            <a:ext cx="2531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Theories of Personality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9592" y="2204864"/>
            <a:ext cx="7848872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I) Freudian theory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Unconscious needs or drives are at the heart of human motivation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II) Neo-Freudian personality theory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Social relationships are fundamental to the formation and development of personality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III) Trait theory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Quantitative approach to personality as a set of psychological traits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Approach to Studying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4" name="Diagram 13"/>
          <p:cNvGraphicFramePr/>
          <p:nvPr/>
        </p:nvGraphicFramePr>
        <p:xfrm>
          <a:off x="1043608" y="1700808"/>
          <a:ext cx="374441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707904" y="2564904"/>
            <a:ext cx="37689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Studying the process and events which have to led to</a:t>
            </a:r>
          </a:p>
          <a:p>
            <a:r>
              <a:rPr lang="en-US" sz="2000" dirty="0" smtClean="0"/>
              <a:t>the development of personality traits.</a:t>
            </a:r>
            <a:endParaRPr lang="th-TH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707904" y="3356992"/>
            <a:ext cx="40046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Here the individual are grouped according to recognized</a:t>
            </a:r>
          </a:p>
          <a:p>
            <a:r>
              <a:rPr lang="en-US" sz="2000" dirty="0" smtClean="0"/>
              <a:t>Personality types.</a:t>
            </a:r>
            <a:endParaRPr lang="th-TH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3707904" y="4221088"/>
            <a:ext cx="4439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individual traits of personality can be examined as factors </a:t>
            </a:r>
          </a:p>
          <a:p>
            <a:r>
              <a:rPr lang="en-US" sz="2000" dirty="0" smtClean="0"/>
              <a:t>making up the whole person, and each trait can be categorized.</a:t>
            </a:r>
            <a:endParaRPr lang="th-TH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4" y="5085184"/>
            <a:ext cx="1725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Behavioral tendencies.</a:t>
            </a:r>
            <a:endParaRPr lang="th-TH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at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346540"/>
            <a:ext cx="367242" cy="9772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Theories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27584" y="1315405"/>
            <a:ext cx="3672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Freudian Theory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9" name="Diagram 18"/>
          <p:cNvGraphicFramePr/>
          <p:nvPr/>
        </p:nvGraphicFramePr>
        <p:xfrm>
          <a:off x="1043608" y="2482444"/>
          <a:ext cx="2484276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Rectangle 19"/>
          <p:cNvSpPr/>
          <p:nvPr/>
        </p:nvSpPr>
        <p:spPr>
          <a:xfrm>
            <a:off x="1187624" y="3202524"/>
            <a:ext cx="7776864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TextBox 20"/>
          <p:cNvSpPr txBox="1"/>
          <p:nvPr/>
        </p:nvSpPr>
        <p:spPr>
          <a:xfrm>
            <a:off x="3347864" y="2823319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Conscious mind</a:t>
            </a:r>
            <a:endParaRPr lang="th-TH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47864" y="3140968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Unconscious mind</a:t>
            </a:r>
            <a:endParaRPr lang="th-TH" sz="2400" b="1" dirty="0" smtClean="0">
              <a:solidFill>
                <a:srgbClr val="C00000"/>
              </a:solidFill>
            </a:endParaRPr>
          </a:p>
        </p:txBody>
      </p:sp>
      <p:pic>
        <p:nvPicPr>
          <p:cNvPr id="14" name="Picture 13" descr="AZOct08Freud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H="1">
            <a:off x="819424" y="5195888"/>
            <a:ext cx="1160288" cy="1662112"/>
          </a:xfrm>
          <a:prstGeom prst="rect">
            <a:avLst/>
          </a:prstGeom>
        </p:spPr>
      </p:pic>
      <p:pic>
        <p:nvPicPr>
          <p:cNvPr id="15" name="Picture 14" descr="Jocker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27584" y="3346540"/>
            <a:ext cx="495651" cy="792832"/>
          </a:xfrm>
          <a:prstGeom prst="rect">
            <a:avLst/>
          </a:prstGeom>
        </p:spPr>
      </p:pic>
      <p:pic>
        <p:nvPicPr>
          <p:cNvPr id="24" name="Picture 23" descr="Thinking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907704" y="1844824"/>
            <a:ext cx="841643" cy="65044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27584" y="4221088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600" dirty="0" smtClean="0"/>
              <a:t>หลักความพึงพอใจ </a:t>
            </a:r>
            <a:endParaRPr lang="en-US" sz="1600" dirty="0" smtClean="0"/>
          </a:p>
          <a:p>
            <a:r>
              <a:rPr lang="th-TH" sz="1600" dirty="0" smtClean="0"/>
              <a:t>(</a:t>
            </a:r>
            <a:r>
              <a:rPr lang="en-US" sz="1600" dirty="0" smtClean="0"/>
              <a:t>Pleasure Principle)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971600" y="2492896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dirty="0" smtClean="0"/>
              <a:t>หลักแห่งความเป็นจริง</a:t>
            </a:r>
            <a:r>
              <a:rPr lang="en-US" sz="1600" dirty="0" smtClean="0"/>
              <a:t> </a:t>
            </a:r>
            <a:r>
              <a:rPr lang="th-TH" sz="1600" dirty="0" smtClean="0"/>
              <a:t>(</a:t>
            </a:r>
            <a:r>
              <a:rPr lang="en-US" sz="1600" dirty="0" smtClean="0"/>
              <a:t>Reality Principle)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2319510" y="4221088"/>
            <a:ext cx="1460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 smtClean="0"/>
              <a:t>หลักแห่งคุณความดี</a:t>
            </a:r>
            <a:endParaRPr lang="en-US" sz="1600" dirty="0" smtClean="0"/>
          </a:p>
          <a:p>
            <a:pPr lvl="0"/>
            <a:r>
              <a:rPr lang="en-US" sz="1600" dirty="0" smtClean="0"/>
              <a:t>(Morality Principle)</a:t>
            </a:r>
            <a:endParaRPr lang="en-US" sz="1600" dirty="0"/>
          </a:p>
        </p:txBody>
      </p:sp>
      <p:pic>
        <p:nvPicPr>
          <p:cNvPr id="28" name="Picture 2" descr="burger-king-7-inch-blow-job-a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47068" y="3356992"/>
            <a:ext cx="1329188" cy="1711849"/>
          </a:xfrm>
          <a:prstGeom prst="rect">
            <a:avLst/>
          </a:prstGeom>
          <a:noFill/>
        </p:spPr>
      </p:pic>
      <p:grpSp>
        <p:nvGrpSpPr>
          <p:cNvPr id="2" name="Group 28"/>
          <p:cNvGrpSpPr/>
          <p:nvPr/>
        </p:nvGrpSpPr>
        <p:grpSpPr>
          <a:xfrm>
            <a:off x="5836853" y="5157192"/>
            <a:ext cx="679363" cy="679363"/>
            <a:chOff x="1103846" y="641771"/>
            <a:chExt cx="993710" cy="993710"/>
          </a:xfrm>
        </p:grpSpPr>
        <p:sp>
          <p:nvSpPr>
            <p:cNvPr id="30" name="Oval 29"/>
            <p:cNvSpPr/>
            <p:nvPr/>
          </p:nvSpPr>
          <p:spPr>
            <a:xfrm>
              <a:off x="1103846" y="641771"/>
              <a:ext cx="993710" cy="99371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1" name="Oval 4"/>
            <p:cNvSpPr/>
            <p:nvPr/>
          </p:nvSpPr>
          <p:spPr>
            <a:xfrm>
              <a:off x="1299708" y="857795"/>
              <a:ext cx="596226" cy="546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/>
                <a:t>Id</a:t>
              </a:r>
              <a:endParaRPr lang="th-TH" sz="3200" b="1" kern="1200" dirty="0"/>
            </a:p>
          </p:txBody>
        </p:sp>
      </p:grpSp>
      <p:grpSp>
        <p:nvGrpSpPr>
          <p:cNvPr id="3" name="Group 31"/>
          <p:cNvGrpSpPr/>
          <p:nvPr/>
        </p:nvGrpSpPr>
        <p:grpSpPr>
          <a:xfrm>
            <a:off x="6804248" y="1340768"/>
            <a:ext cx="633670" cy="633670"/>
            <a:chOff x="745282" y="20702"/>
            <a:chExt cx="993710" cy="993710"/>
          </a:xfrm>
        </p:grpSpPr>
        <p:sp>
          <p:nvSpPr>
            <p:cNvPr id="33" name="Oval 32"/>
            <p:cNvSpPr/>
            <p:nvPr/>
          </p:nvSpPr>
          <p:spPr>
            <a:xfrm>
              <a:off x="745282" y="20702"/>
              <a:ext cx="993710" cy="99371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4" name="Oval 4"/>
            <p:cNvSpPr/>
            <p:nvPr/>
          </p:nvSpPr>
          <p:spPr>
            <a:xfrm>
              <a:off x="877777" y="308734"/>
              <a:ext cx="728720" cy="447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/>
                <a:t>Ego</a:t>
              </a:r>
              <a:endParaRPr lang="th-TH" sz="2800" b="1" kern="1200" dirty="0"/>
            </a:p>
          </p:txBody>
        </p:sp>
      </p:grpSp>
      <p:pic>
        <p:nvPicPr>
          <p:cNvPr id="35" name="Picture 2" descr="tumblr_lw53j4qEZI1qcepbno1_5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68144" y="1988840"/>
            <a:ext cx="1887042" cy="1128087"/>
          </a:xfrm>
          <a:prstGeom prst="rect">
            <a:avLst/>
          </a:prstGeom>
          <a:noFill/>
        </p:spPr>
      </p:pic>
      <p:pic>
        <p:nvPicPr>
          <p:cNvPr id="36" name="Picture 3" descr="280_walmart%20ad%20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36296" y="3356992"/>
            <a:ext cx="1394414" cy="1656184"/>
          </a:xfrm>
          <a:prstGeom prst="rect">
            <a:avLst/>
          </a:prstGeom>
          <a:noFill/>
        </p:spPr>
      </p:pic>
      <p:grpSp>
        <p:nvGrpSpPr>
          <p:cNvPr id="4" name="Group 36"/>
          <p:cNvGrpSpPr/>
          <p:nvPr/>
        </p:nvGrpSpPr>
        <p:grpSpPr>
          <a:xfrm>
            <a:off x="7524328" y="5157192"/>
            <a:ext cx="712879" cy="712879"/>
            <a:chOff x="386718" y="641771"/>
            <a:chExt cx="993710" cy="993710"/>
          </a:xfrm>
        </p:grpSpPr>
        <p:sp>
          <p:nvSpPr>
            <p:cNvPr id="38" name="Oval 37"/>
            <p:cNvSpPr/>
            <p:nvPr/>
          </p:nvSpPr>
          <p:spPr>
            <a:xfrm>
              <a:off x="386718" y="641771"/>
              <a:ext cx="993710" cy="99371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9" name="Oval 4"/>
            <p:cNvSpPr/>
            <p:nvPr/>
          </p:nvSpPr>
          <p:spPr>
            <a:xfrm>
              <a:off x="595541" y="880118"/>
              <a:ext cx="648072" cy="546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Superego</a:t>
              </a:r>
              <a:endParaRPr lang="th-TH" sz="2000" b="1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lfred-Adl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780928"/>
            <a:ext cx="1222989" cy="148287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Theories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971600" y="1412776"/>
            <a:ext cx="3672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Neo-Freudian Personality Theory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3608" y="1844824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Neo-Freudians believed that social relationships are fundamental to the formation and development of personality.</a:t>
            </a:r>
            <a:endParaRPr lang="th-TH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79712" y="2780928"/>
            <a:ext cx="6948264" cy="331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Alfred Adler: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Style of life: </a:t>
            </a:r>
            <a:r>
              <a:rPr lang="en-US" sz="2400" dirty="0" smtClean="0"/>
              <a:t>a unique pattern of thinking, feeling, emotion, and behavior. </a:t>
            </a:r>
            <a:br>
              <a:rPr lang="en-US" sz="2400" dirty="0" smtClean="0"/>
            </a:br>
            <a:r>
              <a:rPr lang="en-US" sz="2400" dirty="0" smtClean="0"/>
              <a:t>1) Ruling - seek to control others, competitive, aggressive </a:t>
            </a:r>
            <a:br>
              <a:rPr lang="en-US" sz="2400" dirty="0" smtClean="0"/>
            </a:br>
            <a:r>
              <a:rPr lang="en-US" sz="2400" dirty="0" smtClean="0"/>
              <a:t>2) Getting - dependent on others, lazy </a:t>
            </a:r>
            <a:br>
              <a:rPr lang="en-US" sz="2400" dirty="0" smtClean="0"/>
            </a:br>
            <a:r>
              <a:rPr lang="en-US" sz="2400" dirty="0" smtClean="0"/>
              <a:t>3) Avoiding - avoid problems, cold, isolated </a:t>
            </a:r>
            <a:br>
              <a:rPr lang="en-US" sz="2400" dirty="0" smtClean="0"/>
            </a:br>
            <a:r>
              <a:rPr lang="en-US" sz="2400" dirty="0" smtClean="0"/>
              <a:t>4) Socially Useful - They have a lot of social contact and strive to make changes for the good.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Inferiority Feeling and Compensation:  </a:t>
            </a:r>
            <a:r>
              <a:rPr lang="en-US" sz="2400" dirty="0" smtClean="0"/>
              <a:t>People respond to psychological inferiorities with compensation.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ulliv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132856"/>
            <a:ext cx="952500" cy="126682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Theories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971600" y="1412776"/>
            <a:ext cx="3672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Neo-Freudian Personality Theory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763688" y="2204864"/>
            <a:ext cx="7128792" cy="122413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Harry Stack Sullivan</a:t>
            </a:r>
          </a:p>
          <a:p>
            <a:pPr marL="742950" marR="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The role of interpersonal relationships and social experiences in shaping personality.</a:t>
            </a:r>
          </a:p>
        </p:txBody>
      </p:sp>
      <p:sp>
        <p:nvSpPr>
          <p:cNvPr id="9" name="Oval 8"/>
          <p:cNvSpPr/>
          <p:nvPr/>
        </p:nvSpPr>
        <p:spPr>
          <a:xfrm>
            <a:off x="2483768" y="364502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Social Class</a:t>
            </a:r>
            <a:endParaRPr lang="en-US" sz="2400" b="1" dirty="0"/>
          </a:p>
        </p:txBody>
      </p:sp>
      <p:sp>
        <p:nvSpPr>
          <p:cNvPr id="11" name="Oval 10"/>
          <p:cNvSpPr/>
          <p:nvPr/>
        </p:nvSpPr>
        <p:spPr>
          <a:xfrm>
            <a:off x="4067944" y="364502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Behavior</a:t>
            </a:r>
            <a:endParaRPr lang="en-US" sz="2000" b="1" dirty="0"/>
          </a:p>
        </p:txBody>
      </p:sp>
      <p:sp>
        <p:nvSpPr>
          <p:cNvPr id="12" name="Oval 11"/>
          <p:cNvSpPr/>
          <p:nvPr/>
        </p:nvSpPr>
        <p:spPr>
          <a:xfrm>
            <a:off x="5652120" y="364502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Decision</a:t>
            </a:r>
          </a:p>
          <a:p>
            <a:pPr algn="ctr"/>
            <a:r>
              <a:rPr lang="en-US" sz="2000" b="1" dirty="0" smtClean="0"/>
              <a:t>Making</a:t>
            </a:r>
            <a:endParaRPr lang="en-US" sz="2000" b="1" dirty="0"/>
          </a:p>
        </p:txBody>
      </p:sp>
      <p:sp>
        <p:nvSpPr>
          <p:cNvPr id="14" name="Right Arrow 13"/>
          <p:cNvSpPr/>
          <p:nvPr/>
        </p:nvSpPr>
        <p:spPr>
          <a:xfrm>
            <a:off x="3779912" y="3897052"/>
            <a:ext cx="216024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5364088" y="3897052"/>
            <a:ext cx="216024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Theories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971600" y="1412776"/>
            <a:ext cx="3672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Neo-Freudian Personality Theory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3608" y="1844824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Neo-Freudians believed that social relationships are fundamental to the formation and development of personality.</a:t>
            </a:r>
            <a:endParaRPr lang="th-TH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9115" y="2852936"/>
            <a:ext cx="2372765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Three personality groups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3284984"/>
            <a:ext cx="2326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1. Compliant individuals</a:t>
            </a:r>
            <a:endParaRPr lang="th-TH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632690" y="3284984"/>
            <a:ext cx="2332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2. Aggressive individuals</a:t>
            </a:r>
            <a:endParaRPr lang="th-TH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28184" y="3284984"/>
            <a:ext cx="2212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3. Detached individuals</a:t>
            </a:r>
            <a:endParaRPr lang="th-TH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293842" y="3717032"/>
            <a:ext cx="2198038" cy="565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dirty="0" smtClean="0"/>
              <a:t>Move toward others, they desire </a:t>
            </a:r>
          </a:p>
          <a:p>
            <a:pPr>
              <a:lnSpc>
                <a:spcPts val="1800"/>
              </a:lnSpc>
            </a:pPr>
            <a:r>
              <a:rPr lang="en-US" dirty="0" smtClean="0"/>
              <a:t>to be loved.</a:t>
            </a:r>
            <a:endParaRPr lang="th-TH" dirty="0"/>
          </a:p>
        </p:txBody>
      </p:sp>
      <p:sp>
        <p:nvSpPr>
          <p:cNvPr id="18" name="TextBox 17"/>
          <p:cNvSpPr txBox="1"/>
          <p:nvPr/>
        </p:nvSpPr>
        <p:spPr>
          <a:xfrm>
            <a:off x="3952235" y="3717032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They want to excel and win.</a:t>
            </a:r>
            <a:endParaRPr lang="th-TH" dirty="0"/>
          </a:p>
        </p:txBody>
      </p:sp>
      <p:sp>
        <p:nvSpPr>
          <p:cNvPr id="23" name="TextBox 22"/>
          <p:cNvSpPr txBox="1"/>
          <p:nvPr/>
        </p:nvSpPr>
        <p:spPr>
          <a:xfrm>
            <a:off x="6444208" y="3717032"/>
            <a:ext cx="181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They desire independence.</a:t>
            </a:r>
            <a:endParaRPr lang="th-TH" dirty="0"/>
          </a:p>
        </p:txBody>
      </p:sp>
      <p:pic>
        <p:nvPicPr>
          <p:cNvPr id="4098" name="Picture 2" descr="dolce-gabanna-ad-campaig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365104"/>
            <a:ext cx="1496831" cy="2066677"/>
          </a:xfrm>
          <a:prstGeom prst="rect">
            <a:avLst/>
          </a:prstGeom>
          <a:noFill/>
        </p:spPr>
      </p:pic>
      <p:pic>
        <p:nvPicPr>
          <p:cNvPr id="4099" name="Picture 3" descr="adidas-a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509120"/>
            <a:ext cx="2749550" cy="1622425"/>
          </a:xfrm>
          <a:prstGeom prst="rect">
            <a:avLst/>
          </a:prstGeom>
          <a:noFill/>
        </p:spPr>
      </p:pic>
      <p:pic>
        <p:nvPicPr>
          <p:cNvPr id="4100" name="Picture 4" descr="marlboro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221088"/>
            <a:ext cx="1545826" cy="2052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Personality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Theories of Personality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971600" y="1412776"/>
            <a:ext cx="3672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Trait Theory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132856"/>
            <a:ext cx="705678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Freudian and Neo-Freudians &gt;  Qualitative measures</a:t>
            </a:r>
          </a:p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Trait theory &gt; Quantitative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11573</TotalTime>
  <Words>1040</Words>
  <Application>Microsoft Office PowerPoint</Application>
  <PresentationFormat>On-screen Show (4:3)</PresentationFormat>
  <Paragraphs>223</Paragraphs>
  <Slides>29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1236</cp:revision>
  <dcterms:created xsi:type="dcterms:W3CDTF">2011-07-14T07:15:29Z</dcterms:created>
  <dcterms:modified xsi:type="dcterms:W3CDTF">2013-01-24T12:37:35Z</dcterms:modified>
</cp:coreProperties>
</file>